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фанасьев" initials="АДВ" lastIdx="8" clrIdx="0">
    <p:extLst>
      <p:ext uri="{19B8F6BF-5375-455C-9EA6-DF929625EA0E}">
        <p15:presenceInfo xmlns:p15="http://schemas.microsoft.com/office/powerpoint/2012/main" userId="Афанасьев" providerId="None"/>
      </p:ext>
    </p:extLst>
  </p:cmAuthor>
  <p:cmAuthor id="2" name="Пользователь Windows" initials="ПW" lastIdx="1" clrIdx="1">
    <p:extLst>
      <p:ext uri="{19B8F6BF-5375-455C-9EA6-DF929625EA0E}">
        <p15:presenceInfo xmlns:p15="http://schemas.microsoft.com/office/powerpoint/2012/main" userId="517a704b410c4c4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5888"/>
    <a:srgbClr val="91B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8701" autoAdjust="0"/>
    <p:restoredTop sz="94660"/>
  </p:normalViewPr>
  <p:slideViewPr>
    <p:cSldViewPr snapToGrid="0">
      <p:cViewPr varScale="1">
        <p:scale>
          <a:sx n="77" d="100"/>
          <a:sy n="77" d="100"/>
        </p:scale>
        <p:origin x="11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105B-4B60-40BD-B8EC-5699E9EB682B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64D74-9849-4D52-915B-F2A0B2954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936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105B-4B60-40BD-B8EC-5699E9EB682B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64D74-9849-4D52-915B-F2A0B2954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695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105B-4B60-40BD-B8EC-5699E9EB682B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64D74-9849-4D52-915B-F2A0B2954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493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105B-4B60-40BD-B8EC-5699E9EB682B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64D74-9849-4D52-915B-F2A0B2954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371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105B-4B60-40BD-B8EC-5699E9EB682B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64D74-9849-4D52-915B-F2A0B2954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27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105B-4B60-40BD-B8EC-5699E9EB682B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64D74-9849-4D52-915B-F2A0B2954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283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105B-4B60-40BD-B8EC-5699E9EB682B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64D74-9849-4D52-915B-F2A0B29544F0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89EAED-BF75-4147-A878-C5515338A7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17261" y="0"/>
            <a:ext cx="6747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228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105B-4B60-40BD-B8EC-5699E9EB682B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64D74-9849-4D52-915B-F2A0B2954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43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105B-4B60-40BD-B8EC-5699E9EB682B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64D74-9849-4D52-915B-F2A0B2954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325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105B-4B60-40BD-B8EC-5699E9EB682B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64D74-9849-4D52-915B-F2A0B2954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030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105B-4B60-40BD-B8EC-5699E9EB682B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64D74-9849-4D52-915B-F2A0B2954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00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9105B-4B60-40BD-B8EC-5699E9EB682B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64D74-9849-4D52-915B-F2A0B2954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879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5">
            <a:extLst>
              <a:ext uri="{FF2B5EF4-FFF2-40B4-BE49-F238E27FC236}">
                <a16:creationId xmlns:a16="http://schemas.microsoft.com/office/drawing/2014/main" id="{4C1CCB3A-BF95-44B6-B03E-1B5A28A6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960835"/>
            <a:ext cx="4843244" cy="108259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  <a:miter lim="800000"/>
            <a:headEnd/>
            <a:tailEnd/>
          </a:ln>
        </p:spPr>
        <p:txBody>
          <a:bodyPr lIns="46800"/>
          <a:lstStyle>
            <a:lvl1pPr>
              <a:defRPr sz="1600">
                <a:solidFill>
                  <a:srgbClr val="37464E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400">
                <a:solidFill>
                  <a:srgbClr val="37464E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ru-RU" sz="800" b="0" dirty="0">
                <a:solidFill>
                  <a:srgbClr val="B9A657"/>
                </a:solidFill>
                <a:cs typeface="Arial" panose="020B0604020202020204" pitchFamily="34" charset="0"/>
              </a:rPr>
              <a:t>СУТЬ </a:t>
            </a:r>
            <a:r>
              <a:rPr lang="ru-RU" sz="800" b="0" dirty="0" smtClean="0">
                <a:solidFill>
                  <a:srgbClr val="B9A657"/>
                </a:solidFill>
                <a:cs typeface="Arial" panose="020B0604020202020204" pitchFamily="34" charset="0"/>
              </a:rPr>
              <a:t>ДОСТИЖЕНИЯ </a:t>
            </a:r>
            <a:r>
              <a:rPr lang="ru-RU" sz="800" b="0" dirty="0">
                <a:solidFill>
                  <a:srgbClr val="B9A657"/>
                </a:solidFill>
                <a:cs typeface="Arial" panose="020B0604020202020204" pitchFamily="34" charset="0"/>
              </a:rPr>
              <a:t>НОМИНАНТА </a:t>
            </a:r>
          </a:p>
          <a:p>
            <a:pPr>
              <a:spcAft>
                <a:spcPts val="600"/>
              </a:spcAft>
              <a:defRPr/>
            </a:pPr>
            <a:r>
              <a:rPr lang="ru-RU" altLang="ru-RU" sz="800" dirty="0">
                <a:solidFill>
                  <a:srgbClr val="002060"/>
                </a:solidFill>
                <a:ea typeface="MS PGothic" pitchFamily="34" charset="-128"/>
              </a:rPr>
              <a:t>К</a:t>
            </a:r>
            <a:r>
              <a:rPr lang="ru-RU" altLang="ru-RU" sz="800" b="0" dirty="0">
                <a:solidFill>
                  <a:srgbClr val="002060"/>
                </a:solidFill>
                <a:ea typeface="MS PGothic" pitchFamily="34" charset="-128"/>
                <a:cs typeface="Arial" panose="020B0604020202020204" pitchFamily="34" charset="0"/>
              </a:rPr>
              <a:t>раткое описание</a:t>
            </a:r>
            <a:endParaRPr lang="ru-RU" sz="800" b="0" dirty="0">
              <a:solidFill>
                <a:srgbClr val="B9A657"/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35">
            <a:extLst>
              <a:ext uri="{FF2B5EF4-FFF2-40B4-BE49-F238E27FC236}">
                <a16:creationId xmlns:a16="http://schemas.microsoft.com/office/drawing/2014/main" id="{894E5ECF-2775-4998-94ED-F1AD1C84F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146333"/>
            <a:ext cx="4843244" cy="91719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  <a:miter lim="800000"/>
            <a:headEnd/>
            <a:tailEnd/>
          </a:ln>
        </p:spPr>
        <p:txBody>
          <a:bodyPr lIns="46800"/>
          <a:lstStyle>
            <a:lvl1pPr>
              <a:defRPr sz="1600">
                <a:solidFill>
                  <a:srgbClr val="37464E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400">
                <a:solidFill>
                  <a:srgbClr val="37464E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ru-RU" sz="800" dirty="0" smtClean="0">
                <a:solidFill>
                  <a:srgbClr val="B9A657"/>
                </a:solidFill>
              </a:rPr>
              <a:t>РОЛЬ И УЧАСТИЕ В ЗНАЧИМЫХ ПРОЕКТАХ (ОКР, ОТРАСЛЕВЫЕ ПРОЕКТЫ)</a:t>
            </a:r>
          </a:p>
          <a:p>
            <a:pPr>
              <a:spcAft>
                <a:spcPts val="600"/>
              </a:spcAft>
              <a:defRPr/>
            </a:pPr>
            <a:r>
              <a:rPr lang="ru-RU" altLang="ru-RU" sz="800" dirty="0" smtClean="0">
                <a:solidFill>
                  <a:srgbClr val="002060"/>
                </a:solidFill>
                <a:ea typeface="MS PGothic" pitchFamily="34" charset="-128"/>
              </a:rPr>
              <a:t>К</a:t>
            </a:r>
            <a:r>
              <a:rPr lang="ru-RU" altLang="ru-RU" sz="800" b="0" dirty="0" smtClean="0">
                <a:solidFill>
                  <a:srgbClr val="002060"/>
                </a:solidFill>
                <a:ea typeface="MS PGothic" pitchFamily="34" charset="-128"/>
                <a:cs typeface="Arial" panose="020B0604020202020204" pitchFamily="34" charset="0"/>
              </a:rPr>
              <a:t>раткое </a:t>
            </a:r>
            <a:r>
              <a:rPr lang="ru-RU" altLang="ru-RU" sz="800" b="0" dirty="0">
                <a:solidFill>
                  <a:srgbClr val="002060"/>
                </a:solidFill>
                <a:ea typeface="MS PGothic" pitchFamily="34" charset="-128"/>
                <a:cs typeface="Arial" panose="020B0604020202020204" pitchFamily="34" charset="0"/>
              </a:rPr>
              <a:t>описание</a:t>
            </a:r>
            <a:endParaRPr lang="ru-RU" sz="800" b="0" dirty="0">
              <a:solidFill>
                <a:srgbClr val="B9A657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35">
            <a:extLst>
              <a:ext uri="{FF2B5EF4-FFF2-40B4-BE49-F238E27FC236}">
                <a16:creationId xmlns:a16="http://schemas.microsoft.com/office/drawing/2014/main" id="{472550D2-894B-4018-9B39-D551E833A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3166437"/>
            <a:ext cx="4843244" cy="91719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  <a:miter lim="800000"/>
            <a:headEnd/>
            <a:tailEnd/>
          </a:ln>
        </p:spPr>
        <p:txBody>
          <a:bodyPr lIns="46800"/>
          <a:lstStyle>
            <a:lvl1pPr>
              <a:defRPr sz="1600">
                <a:solidFill>
                  <a:srgbClr val="37464E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400">
                <a:solidFill>
                  <a:srgbClr val="37464E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ru-RU" sz="800" dirty="0" smtClean="0">
                <a:solidFill>
                  <a:srgbClr val="B9A657"/>
                </a:solidFill>
              </a:rPr>
              <a:t>ПРОЯВЛЕНИЕ ИННОВАЦИОННОЙ АКТИВНОСТИ, СТРЕМЛЕНИЕ К САМОРАЗВИТИЮ И ПОВЫШЕНИЮ КВАЛИФИКАЦИИ</a:t>
            </a:r>
          </a:p>
          <a:p>
            <a:pPr>
              <a:spcAft>
                <a:spcPts val="600"/>
              </a:spcAft>
              <a:defRPr/>
            </a:pPr>
            <a:r>
              <a:rPr lang="ru-RU" altLang="ru-RU" sz="800" dirty="0" smtClean="0">
                <a:solidFill>
                  <a:srgbClr val="002060"/>
                </a:solidFill>
                <a:ea typeface="MS PGothic" pitchFamily="34" charset="-128"/>
              </a:rPr>
              <a:t>К</a:t>
            </a:r>
            <a:r>
              <a:rPr lang="ru-RU" altLang="ru-RU" sz="800" b="0" dirty="0" smtClean="0">
                <a:solidFill>
                  <a:srgbClr val="002060"/>
                </a:solidFill>
                <a:ea typeface="MS PGothic" pitchFamily="34" charset="-128"/>
                <a:cs typeface="Arial" panose="020B0604020202020204" pitchFamily="34" charset="0"/>
              </a:rPr>
              <a:t>раткое </a:t>
            </a:r>
            <a:r>
              <a:rPr lang="ru-RU" altLang="ru-RU" sz="800" b="0" dirty="0">
                <a:solidFill>
                  <a:srgbClr val="002060"/>
                </a:solidFill>
                <a:ea typeface="MS PGothic" pitchFamily="34" charset="-128"/>
                <a:cs typeface="Arial" panose="020B0604020202020204" pitchFamily="34" charset="0"/>
              </a:rPr>
              <a:t>описание</a:t>
            </a:r>
            <a:endParaRPr lang="ru-RU" sz="800" b="0" dirty="0">
              <a:solidFill>
                <a:srgbClr val="B9A657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35">
            <a:extLst>
              <a:ext uri="{FF2B5EF4-FFF2-40B4-BE49-F238E27FC236}">
                <a16:creationId xmlns:a16="http://schemas.microsoft.com/office/drawing/2014/main" id="{854BCD4E-7BEB-440D-BDC7-828628F1B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186541"/>
            <a:ext cx="4843244" cy="91719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  <a:miter lim="800000"/>
            <a:headEnd/>
            <a:tailEnd/>
          </a:ln>
        </p:spPr>
        <p:txBody>
          <a:bodyPr lIns="46800"/>
          <a:lstStyle>
            <a:lvl1pPr>
              <a:defRPr sz="1600">
                <a:solidFill>
                  <a:srgbClr val="37464E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400">
                <a:solidFill>
                  <a:srgbClr val="37464E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ru-RU" sz="800" dirty="0" smtClean="0">
                <a:solidFill>
                  <a:srgbClr val="B9A657"/>
                </a:solidFill>
              </a:rPr>
              <a:t>НАСТАВНИЧЕСТВО</a:t>
            </a:r>
          </a:p>
          <a:p>
            <a:pPr>
              <a:spcAft>
                <a:spcPts val="600"/>
              </a:spcAft>
              <a:defRPr/>
            </a:pPr>
            <a:r>
              <a:rPr lang="ru-RU" altLang="ru-RU" sz="800" dirty="0" smtClean="0">
                <a:solidFill>
                  <a:srgbClr val="002060"/>
                </a:solidFill>
                <a:ea typeface="MS PGothic" pitchFamily="34" charset="-128"/>
              </a:rPr>
              <a:t>К</a:t>
            </a:r>
            <a:r>
              <a:rPr lang="ru-RU" altLang="ru-RU" sz="800" b="0" dirty="0" smtClean="0">
                <a:solidFill>
                  <a:srgbClr val="002060"/>
                </a:solidFill>
                <a:ea typeface="MS PGothic" pitchFamily="34" charset="-128"/>
                <a:cs typeface="Arial" panose="020B0604020202020204" pitchFamily="34" charset="0"/>
              </a:rPr>
              <a:t>раткое </a:t>
            </a:r>
            <a:r>
              <a:rPr lang="ru-RU" altLang="ru-RU" sz="800" b="0" dirty="0">
                <a:solidFill>
                  <a:srgbClr val="002060"/>
                </a:solidFill>
                <a:ea typeface="MS PGothic" pitchFamily="34" charset="-128"/>
                <a:cs typeface="Arial" panose="020B0604020202020204" pitchFamily="34" charset="0"/>
              </a:rPr>
              <a:t>описание</a:t>
            </a:r>
            <a:endParaRPr lang="ru-RU" sz="800" b="0" dirty="0">
              <a:solidFill>
                <a:srgbClr val="B9A657"/>
              </a:solidFill>
              <a:cs typeface="Arial" panose="020B0604020202020204" pitchFamily="34" charset="0"/>
            </a:endParaRPr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9CCF0D41-8957-4BDE-86AD-26ECC217C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206645"/>
            <a:ext cx="4843244" cy="91719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  <a:miter lim="800000"/>
            <a:headEnd/>
            <a:tailEnd/>
          </a:ln>
        </p:spPr>
        <p:txBody>
          <a:bodyPr lIns="46800"/>
          <a:lstStyle>
            <a:lvl1pPr>
              <a:defRPr sz="1600">
                <a:solidFill>
                  <a:srgbClr val="37464E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400">
                <a:solidFill>
                  <a:srgbClr val="37464E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sz="800" dirty="0">
                <a:solidFill>
                  <a:srgbClr val="B9A657"/>
                </a:solidFill>
              </a:rPr>
              <a:t>ДОПОЛНИТЕЛЬНЫЙ КРИТЕРИЙ. Участие в отраслевых, </a:t>
            </a:r>
            <a:r>
              <a:rPr lang="ru-RU" sz="800" dirty="0" err="1">
                <a:solidFill>
                  <a:srgbClr val="B9A657"/>
                </a:solidFill>
              </a:rPr>
              <a:t>дивизиональных</a:t>
            </a:r>
            <a:r>
              <a:rPr lang="ru-RU" sz="800" dirty="0">
                <a:solidFill>
                  <a:srgbClr val="B9A657"/>
                </a:solidFill>
              </a:rPr>
              <a:t>, ПСР, </a:t>
            </a:r>
          </a:p>
          <a:p>
            <a:pPr>
              <a:defRPr/>
            </a:pPr>
            <a:r>
              <a:rPr lang="ru-RU" sz="800" dirty="0">
                <a:solidFill>
                  <a:srgbClr val="B9A657"/>
                </a:solidFill>
              </a:rPr>
              <a:t>общественно значимых и иных проектах, предложения ППУ (за исключением проектов, указанных в критерии 1)</a:t>
            </a:r>
          </a:p>
          <a:p>
            <a:pPr>
              <a:spcAft>
                <a:spcPts val="600"/>
              </a:spcAft>
              <a:defRPr/>
            </a:pPr>
            <a:r>
              <a:rPr lang="ru-RU" altLang="ru-RU" sz="800" dirty="0" smtClean="0">
                <a:solidFill>
                  <a:srgbClr val="002060"/>
                </a:solidFill>
                <a:ea typeface="MS PGothic" pitchFamily="34" charset="-128"/>
              </a:rPr>
              <a:t>К</a:t>
            </a:r>
            <a:r>
              <a:rPr lang="ru-RU" altLang="ru-RU" sz="800" b="0" dirty="0" smtClean="0">
                <a:solidFill>
                  <a:srgbClr val="002060"/>
                </a:solidFill>
                <a:ea typeface="MS PGothic" pitchFamily="34" charset="-128"/>
                <a:cs typeface="Arial" panose="020B0604020202020204" pitchFamily="34" charset="0"/>
              </a:rPr>
              <a:t>раткое </a:t>
            </a:r>
            <a:r>
              <a:rPr lang="ru-RU" altLang="ru-RU" sz="800" b="0" dirty="0">
                <a:solidFill>
                  <a:srgbClr val="002060"/>
                </a:solidFill>
                <a:ea typeface="MS PGothic" pitchFamily="34" charset="-128"/>
                <a:cs typeface="Arial" panose="020B0604020202020204" pitchFamily="34" charset="0"/>
              </a:rPr>
              <a:t>описание</a:t>
            </a:r>
            <a:endParaRPr lang="ru-RU" sz="800" b="0" dirty="0">
              <a:solidFill>
                <a:srgbClr val="B9A657"/>
              </a:solidFill>
              <a:cs typeface="Arial" panose="020B0604020202020204" pitchFamily="34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393ED4C-1A64-4409-AAE7-E2F381C44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0495" y="2892507"/>
            <a:ext cx="3727024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Bef>
                <a:spcPct val="40000"/>
              </a:spcBef>
              <a:spcAft>
                <a:spcPct val="20000"/>
              </a:spcAft>
              <a:buBlip>
                <a:blip r:embed="rId2"/>
              </a:buBlip>
              <a:defRPr sz="1600">
                <a:solidFill>
                  <a:srgbClr val="37464E"/>
                </a:solidFill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Aft>
                <a:spcPct val="20000"/>
              </a:spcAft>
              <a:buBlip>
                <a:blip r:embed="rId3"/>
              </a:buBlip>
              <a:defRPr sz="1400">
                <a:solidFill>
                  <a:srgbClr val="37464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Aft>
                <a:spcPct val="30000"/>
              </a:spcAft>
              <a:buBlip>
                <a:blip r:embed="rId3"/>
              </a:buBlip>
              <a:defRPr sz="2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900" dirty="0">
                <a:solidFill>
                  <a:srgbClr val="002060"/>
                </a:solidFill>
                <a:latin typeface="+mn-lt"/>
                <a:cs typeface="ヒラギノ角ゴ Pro W3"/>
              </a:rPr>
              <a:t>ФАМИЛИЯ:_______</a:t>
            </a:r>
            <a:r>
              <a:rPr lang="ru-RU" altLang="ru-RU" sz="900" b="1" dirty="0">
                <a:solidFill>
                  <a:srgbClr val="002060"/>
                </a:solidFill>
                <a:latin typeface="+mn-lt"/>
                <a:cs typeface="ヒラギノ角ゴ Pro W3"/>
              </a:rPr>
              <a:t>ИВАНОВ</a:t>
            </a:r>
            <a:r>
              <a:rPr lang="ru-RU" altLang="ru-RU" sz="900" dirty="0">
                <a:solidFill>
                  <a:srgbClr val="002060"/>
                </a:solidFill>
                <a:latin typeface="+mn-lt"/>
                <a:cs typeface="ヒラギノ角ゴ Pro W3"/>
              </a:rPr>
              <a:t>___________________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900" dirty="0">
              <a:solidFill>
                <a:srgbClr val="002060"/>
              </a:solidFill>
              <a:latin typeface="+mn-lt"/>
              <a:cs typeface="ヒラギノ角ゴ Pro W3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900" dirty="0">
                <a:solidFill>
                  <a:srgbClr val="002060"/>
                </a:solidFill>
                <a:latin typeface="+mn-lt"/>
                <a:cs typeface="ヒラギノ角ゴ Pro W3"/>
              </a:rPr>
              <a:t>ИМЯ: ____________</a:t>
            </a:r>
            <a:r>
              <a:rPr lang="ru-RU" altLang="ru-RU" sz="900" b="1" dirty="0">
                <a:solidFill>
                  <a:srgbClr val="002060"/>
                </a:solidFill>
                <a:latin typeface="+mn-lt"/>
                <a:cs typeface="ヒラギノ角ゴ Pro W3"/>
              </a:rPr>
              <a:t>ИВАН</a:t>
            </a:r>
            <a:r>
              <a:rPr lang="ru-RU" altLang="ru-RU" sz="900" dirty="0">
                <a:solidFill>
                  <a:srgbClr val="002060"/>
                </a:solidFill>
                <a:latin typeface="+mn-lt"/>
                <a:cs typeface="ヒラギノ角ゴ Pro W3"/>
              </a:rPr>
              <a:t>_____________________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ru-RU" sz="900" dirty="0">
              <a:solidFill>
                <a:srgbClr val="002060"/>
              </a:solidFill>
              <a:latin typeface="+mn-lt"/>
              <a:cs typeface="ヒラギノ角ゴ Pro W3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900" dirty="0">
                <a:solidFill>
                  <a:srgbClr val="002060"/>
                </a:solidFill>
                <a:latin typeface="+mn-lt"/>
                <a:cs typeface="ヒラギノ角ゴ Pro W3"/>
              </a:rPr>
              <a:t>ОТЧЕСТВО: ______</a:t>
            </a:r>
            <a:r>
              <a:rPr lang="ru-RU" altLang="ru-RU" sz="900" b="1" dirty="0">
                <a:solidFill>
                  <a:srgbClr val="002060"/>
                </a:solidFill>
                <a:latin typeface="+mn-lt"/>
                <a:cs typeface="ヒラギノ角ゴ Pro W3"/>
              </a:rPr>
              <a:t>ПЕТРОВИЧ</a:t>
            </a:r>
            <a:r>
              <a:rPr lang="ru-RU" altLang="ru-RU" sz="900" dirty="0">
                <a:solidFill>
                  <a:srgbClr val="002060"/>
                </a:solidFill>
                <a:latin typeface="+mn-lt"/>
                <a:cs typeface="ヒラギノ角ゴ Pro W3"/>
              </a:rPr>
              <a:t>__________________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900" dirty="0">
              <a:solidFill>
                <a:srgbClr val="002060"/>
              </a:solidFill>
              <a:latin typeface="+mn-lt"/>
              <a:cs typeface="ヒラギノ角ゴ Pro W3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900" b="0" dirty="0">
                <a:solidFill>
                  <a:srgbClr val="002060"/>
                </a:solidFill>
                <a:latin typeface="+mn-lt"/>
                <a:cs typeface="ヒラギノ角ゴ Pro W3"/>
              </a:rPr>
              <a:t>ДОЛЖНОСТЬ: _____</a:t>
            </a:r>
            <a:r>
              <a:rPr lang="ru-RU" altLang="ru-RU" sz="900" b="1" dirty="0">
                <a:solidFill>
                  <a:srgbClr val="002060"/>
                </a:solidFill>
                <a:latin typeface="+mn-lt"/>
                <a:cs typeface="ヒラギノ角ゴ Pro W3"/>
              </a:rPr>
              <a:t>НАЗВАНИЕ ДОЛЖНОСТИ</a:t>
            </a:r>
            <a:r>
              <a:rPr lang="ru-RU" altLang="ru-RU" sz="900" b="0" dirty="0">
                <a:solidFill>
                  <a:srgbClr val="002060"/>
                </a:solidFill>
                <a:latin typeface="+mn-lt"/>
                <a:cs typeface="ヒラギノ角ゴ Pro W3"/>
              </a:rPr>
              <a:t>_____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900" b="0" dirty="0">
              <a:solidFill>
                <a:srgbClr val="002060"/>
              </a:solidFill>
              <a:latin typeface="+mn-lt"/>
              <a:cs typeface="ヒラギノ角ゴ Pro W3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ru-RU" sz="900" b="0" dirty="0">
                <a:solidFill>
                  <a:srgbClr val="002060"/>
                </a:solidFill>
                <a:latin typeface="+mn-lt"/>
                <a:cs typeface="ヒラギノ角ゴ Pro W3"/>
              </a:rPr>
              <a:t>С</a:t>
            </a:r>
            <a:r>
              <a:rPr lang="ru-RU" altLang="ru-RU" sz="900" b="0" dirty="0">
                <a:solidFill>
                  <a:srgbClr val="002060"/>
                </a:solidFill>
                <a:latin typeface="+mn-lt"/>
                <a:cs typeface="ヒラギノ角ゴ Pro W3"/>
              </a:rPr>
              <a:t>ТАЖ В ОТРАСЛИ: ______</a:t>
            </a:r>
            <a:r>
              <a:rPr lang="ru-RU" altLang="ru-RU" sz="900" b="1" dirty="0">
                <a:solidFill>
                  <a:srgbClr val="002060"/>
                </a:solidFill>
                <a:latin typeface="+mn-lt"/>
                <a:cs typeface="ヒラギノ角ゴ Pro W3"/>
              </a:rPr>
              <a:t>5 ЛЕТ</a:t>
            </a:r>
            <a:r>
              <a:rPr lang="ru-RU" altLang="ru-RU" sz="900" b="0" dirty="0">
                <a:solidFill>
                  <a:srgbClr val="002060"/>
                </a:solidFill>
                <a:latin typeface="+mn-lt"/>
                <a:cs typeface="ヒラギノ角ゴ Pro W3"/>
              </a:rPr>
              <a:t>_________________</a:t>
            </a:r>
            <a:endParaRPr lang="en-US" altLang="ru-RU" sz="900" b="0" dirty="0">
              <a:solidFill>
                <a:srgbClr val="002060"/>
              </a:solidFill>
              <a:latin typeface="+mn-lt"/>
              <a:cs typeface="ヒラギノ角ゴ Pro W3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900" b="0" dirty="0">
              <a:solidFill>
                <a:srgbClr val="002060"/>
              </a:solidFill>
              <a:latin typeface="+mn-lt"/>
              <a:cs typeface="ヒラギノ角ゴ Pro W3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ru-RU" sz="900" b="0" dirty="0">
                <a:solidFill>
                  <a:srgbClr val="002060"/>
                </a:solidFill>
                <a:latin typeface="+mn-lt"/>
                <a:cs typeface="ヒラギノ角ゴ Pro W3"/>
              </a:rPr>
              <a:t>Д</a:t>
            </a:r>
            <a:r>
              <a:rPr lang="ru-RU" altLang="ru-RU" sz="900" b="0" dirty="0">
                <a:solidFill>
                  <a:srgbClr val="002060"/>
                </a:solidFill>
                <a:latin typeface="+mn-lt"/>
                <a:cs typeface="ヒラギノ角ゴ Pro W3"/>
              </a:rPr>
              <a:t>АТА РОЖДЕНИЯ:  _______</a:t>
            </a:r>
            <a:r>
              <a:rPr lang="ru-RU" altLang="ru-RU" sz="900" b="1" dirty="0">
                <a:solidFill>
                  <a:srgbClr val="002060"/>
                </a:solidFill>
                <a:latin typeface="+mn-lt"/>
                <a:cs typeface="ヒラギノ角ゴ Pro W3"/>
              </a:rPr>
              <a:t>11.12.1980</a:t>
            </a:r>
            <a:r>
              <a:rPr lang="ru-RU" altLang="ru-RU" sz="900" b="0" dirty="0">
                <a:solidFill>
                  <a:srgbClr val="002060"/>
                </a:solidFill>
                <a:latin typeface="+mn-lt"/>
                <a:cs typeface="ヒラギノ角ゴ Pro W3"/>
              </a:rPr>
              <a:t>___________</a:t>
            </a:r>
            <a:endParaRPr lang="en-US" altLang="ru-RU" sz="900" b="0" dirty="0">
              <a:solidFill>
                <a:srgbClr val="002060"/>
              </a:solidFill>
              <a:latin typeface="+mn-lt"/>
              <a:cs typeface="ヒラギノ角ゴ Pro W3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900" b="0" dirty="0">
              <a:solidFill>
                <a:srgbClr val="002060"/>
              </a:solidFill>
              <a:latin typeface="+mn-lt"/>
              <a:cs typeface="ヒラギノ角ゴ Pro W3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900" b="0" dirty="0">
                <a:solidFill>
                  <a:srgbClr val="002060"/>
                </a:solidFill>
                <a:latin typeface="+mn-lt"/>
                <a:cs typeface="ヒラギノ角ゴ Pro W3"/>
              </a:rPr>
              <a:t>ПРЕДПРИЯТИЕ:____</a:t>
            </a:r>
            <a:r>
              <a:rPr lang="ru-RU" altLang="ru-RU" sz="900" b="1" dirty="0">
                <a:solidFill>
                  <a:srgbClr val="002060"/>
                </a:solidFill>
                <a:latin typeface="+mn-lt"/>
                <a:cs typeface="ヒラギノ角ゴ Pro W3"/>
              </a:rPr>
              <a:t>НАЗВАНИЕ ПРЕДПРИЯТИЯ</a:t>
            </a:r>
            <a:r>
              <a:rPr lang="ru-RU" altLang="ru-RU" sz="900" b="0" dirty="0">
                <a:solidFill>
                  <a:srgbClr val="002060"/>
                </a:solidFill>
                <a:latin typeface="+mn-lt"/>
                <a:cs typeface="ヒラギノ角ゴ Pro W3"/>
              </a:rPr>
              <a:t>____</a:t>
            </a:r>
            <a:endParaRPr lang="en-US" altLang="ru-RU" sz="900" b="0" dirty="0">
              <a:solidFill>
                <a:srgbClr val="002060"/>
              </a:solidFill>
              <a:latin typeface="+mn-lt"/>
              <a:cs typeface="ヒラギノ角ゴ Pro W3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900" b="0" dirty="0">
              <a:solidFill>
                <a:srgbClr val="002060"/>
              </a:solidFill>
              <a:latin typeface="+mn-lt"/>
              <a:cs typeface="ヒラギノ角ゴ Pro W3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900" b="0" dirty="0">
                <a:solidFill>
                  <a:srgbClr val="002060"/>
                </a:solidFill>
                <a:latin typeface="+mn-lt"/>
                <a:cs typeface="ヒラギノ角ゴ Pro W3"/>
              </a:rPr>
              <a:t>ДИВИЗИОН</a:t>
            </a:r>
            <a:r>
              <a:rPr lang="en-US" altLang="ru-RU" sz="900" b="0" dirty="0">
                <a:solidFill>
                  <a:srgbClr val="002060"/>
                </a:solidFill>
                <a:latin typeface="+mn-lt"/>
                <a:cs typeface="ヒラギノ角ゴ Pro W3"/>
              </a:rPr>
              <a:t>:</a:t>
            </a:r>
            <a:r>
              <a:rPr lang="ru-RU" altLang="ru-RU" sz="900" b="0" dirty="0">
                <a:solidFill>
                  <a:srgbClr val="002060"/>
                </a:solidFill>
                <a:latin typeface="+mn-lt"/>
                <a:cs typeface="ヒラギノ角ゴ Pro W3"/>
              </a:rPr>
              <a:t>___ </a:t>
            </a:r>
            <a:r>
              <a:rPr lang="ru-RU" altLang="ru-RU" sz="900" b="1" dirty="0">
                <a:solidFill>
                  <a:srgbClr val="002060"/>
                </a:solidFill>
                <a:latin typeface="+mn-lt"/>
                <a:cs typeface="ヒラギノ角ゴ Pro W3"/>
              </a:rPr>
              <a:t>НАЗВАНИЕ ДИВИЗИОНА</a:t>
            </a:r>
            <a:r>
              <a:rPr lang="ru-RU" altLang="ru-RU" sz="900" b="0" dirty="0">
                <a:solidFill>
                  <a:srgbClr val="002060"/>
                </a:solidFill>
                <a:latin typeface="+mn-lt"/>
                <a:cs typeface="ヒラギノ角ゴ Pro W3"/>
              </a:rPr>
              <a:t>_________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536D7ABC-383A-4049-91EF-7DDC28BD6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194" y="952764"/>
            <a:ext cx="2840793" cy="339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accent2"/>
                </a:solidFill>
                <a:latin typeface="+mj-lt"/>
                <a:ea typeface="ヒラギノ角ゴ Pro W3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0C0"/>
                </a:solidFill>
                <a:latin typeface="Arial" charset="0"/>
                <a:ea typeface="ヒラギノ角ゴ Pro W3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0C0"/>
                </a:solidFill>
                <a:latin typeface="Arial" charset="0"/>
                <a:ea typeface="ヒラギノ角ゴ Pro W3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0C0"/>
                </a:solidFill>
                <a:latin typeface="Arial" charset="0"/>
                <a:ea typeface="ヒラギノ角ゴ Pro W3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0C0"/>
                </a:solidFill>
                <a:latin typeface="Arial" charset="0"/>
                <a:ea typeface="ヒラギノ角ゴ Pro W3" charset="0"/>
                <a:cs typeface="Arial" charset="0"/>
              </a:defRPr>
            </a:lvl5pPr>
            <a:lvl6pPr marL="457119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6pPr>
            <a:lvl7pPr marL="914239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7pPr>
            <a:lvl8pPr marL="1371358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8pPr>
            <a:lvl9pPr marL="1828477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en-US" sz="1400" kern="0" dirty="0">
                <a:solidFill>
                  <a:srgbClr val="002060"/>
                </a:solidFill>
                <a:latin typeface="Arial" panose="020B0604020202020204" pitchFamily="34" charset="0"/>
                <a:ea typeface="Rosatom" panose="020B0503040504020204" pitchFamily="34" charset="-52"/>
                <a:cs typeface="Arial" panose="020B0604020202020204" pitchFamily="34" charset="0"/>
              </a:rPr>
              <a:t>НОМИНАНТ №1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3BE78F-49A7-4BC4-B953-56DAC08F5EE5}"/>
              </a:ext>
            </a:extLst>
          </p:cNvPr>
          <p:cNvSpPr txBox="1">
            <a:spLocks/>
          </p:cNvSpPr>
          <p:nvPr/>
        </p:nvSpPr>
        <p:spPr>
          <a:xfrm>
            <a:off x="344194" y="2892506"/>
            <a:ext cx="1702720" cy="2174811"/>
          </a:xfrm>
          <a:prstGeom prst="rect">
            <a:avLst/>
          </a:prstGeom>
          <a:noFill/>
          <a:ln>
            <a:solidFill>
              <a:srgbClr val="7A848A"/>
            </a:solidFill>
          </a:ln>
        </p:spPr>
        <p:txBody>
          <a:bodyPr anchor="ctr"/>
          <a:lstStyle/>
          <a:p>
            <a:pPr algn="ctr">
              <a:defRPr/>
            </a:pPr>
            <a:r>
              <a:rPr lang="ru-RU" sz="1000" b="0" dirty="0">
                <a:solidFill>
                  <a:srgbClr val="7A848A"/>
                </a:solidFill>
                <a:latin typeface="+mn-lt"/>
                <a:ea typeface="ヒラギノ角ゴ Pro W3" charset="0"/>
                <a:cs typeface="Arial" charset="0"/>
              </a:rPr>
              <a:t>Цветное фото </a:t>
            </a:r>
            <a:br>
              <a:rPr lang="ru-RU" sz="1000" b="0" dirty="0">
                <a:solidFill>
                  <a:srgbClr val="7A848A"/>
                </a:solidFill>
                <a:latin typeface="+mn-lt"/>
                <a:ea typeface="ヒラギノ角ゴ Pro W3" charset="0"/>
                <a:cs typeface="Arial" charset="0"/>
              </a:rPr>
            </a:br>
            <a:r>
              <a:rPr lang="ru-RU" sz="1000" b="0" dirty="0">
                <a:solidFill>
                  <a:srgbClr val="7A848A"/>
                </a:solidFill>
                <a:latin typeface="+mn-lt"/>
                <a:ea typeface="ヒラギノ角ゴ Pro W3" charset="0"/>
                <a:cs typeface="Arial" charset="0"/>
              </a:rPr>
              <a:t>номинанта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E8A08239-F274-44AC-AC0B-5C2E09813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922" y="235746"/>
            <a:ext cx="5486357" cy="447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accent2"/>
                </a:solidFill>
                <a:latin typeface="+mj-lt"/>
                <a:ea typeface="ヒラギノ角ゴ Pro W3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0C0"/>
                </a:solidFill>
                <a:latin typeface="Arial" charset="0"/>
                <a:ea typeface="ヒラギノ角ゴ Pro W3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0C0"/>
                </a:solidFill>
                <a:latin typeface="Arial" charset="0"/>
                <a:ea typeface="ヒラギノ角ゴ Pro W3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0C0"/>
                </a:solidFill>
                <a:latin typeface="Arial" charset="0"/>
                <a:ea typeface="ヒラギノ角ゴ Pro W3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0C0"/>
                </a:solidFill>
                <a:latin typeface="Arial" charset="0"/>
                <a:ea typeface="ヒラギノ角ゴ Pro W3" charset="0"/>
                <a:cs typeface="Arial" charset="0"/>
              </a:defRPr>
            </a:lvl5pPr>
            <a:lvl6pPr marL="457119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6pPr>
            <a:lvl7pPr marL="914239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7pPr>
            <a:lvl8pPr marL="1371358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8pPr>
            <a:lvl9pPr marL="1828477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en-US" sz="1400" kern="0" dirty="0">
                <a:solidFill>
                  <a:srgbClr val="B9A657"/>
                </a:solidFill>
                <a:latin typeface="Arial" panose="020B0604020202020204" pitchFamily="34" charset="0"/>
                <a:ea typeface="Rosatom" panose="020B0503040504020204" pitchFamily="34" charset="-52"/>
                <a:cs typeface="Arial" panose="020B0604020202020204" pitchFamily="34" charset="0"/>
              </a:rPr>
              <a:t>НОМИНАЦИЯ</a:t>
            </a:r>
            <a:r>
              <a:rPr lang="ru-RU" altLang="en-US" sz="1400" b="0" kern="0" dirty="0">
                <a:solidFill>
                  <a:srgbClr val="B9A657"/>
                </a:solidFill>
                <a:latin typeface="Arial" panose="020B0604020202020204" pitchFamily="34" charset="0"/>
                <a:ea typeface="Rosatom" panose="020B0503040504020204" pitchFamily="34" charset="-52"/>
                <a:cs typeface="Arial" panose="020B0604020202020204" pitchFamily="34" charset="0"/>
              </a:rPr>
              <a:t> </a:t>
            </a:r>
            <a:r>
              <a:rPr lang="ru-RU" altLang="en-US" sz="1400" kern="0" dirty="0" smtClean="0">
                <a:solidFill>
                  <a:srgbClr val="B9A657"/>
                </a:solidFill>
                <a:latin typeface="Arial" panose="020B0604020202020204" pitchFamily="34" charset="0"/>
                <a:ea typeface="Rosatom" panose="020B0503040504020204" pitchFamily="34" charset="-52"/>
                <a:cs typeface="Arial" panose="020B0604020202020204" pitchFamily="34" charset="0"/>
              </a:rPr>
              <a:t>«</a:t>
            </a:r>
            <a:r>
              <a:rPr lang="ru-RU" altLang="en-US" sz="1400" kern="0" dirty="0">
                <a:solidFill>
                  <a:srgbClr val="B9A657"/>
                </a:solidFill>
                <a:latin typeface="Arial" panose="020B0604020202020204" pitchFamily="34" charset="0"/>
                <a:ea typeface="Rosatom" panose="020B0503040504020204" pitchFamily="34" charset="-52"/>
                <a:cs typeface="Arial" panose="020B0604020202020204" pitchFamily="34" charset="0"/>
              </a:rPr>
              <a:t> </a:t>
            </a:r>
            <a:r>
              <a:rPr lang="ru-RU" altLang="en-US" sz="1400" kern="0" dirty="0" smtClean="0">
                <a:solidFill>
                  <a:srgbClr val="B9A657"/>
                </a:solidFill>
                <a:latin typeface="Arial" panose="020B0604020202020204" pitchFamily="34" charset="0"/>
                <a:ea typeface="Rosatom" panose="020B0503040504020204" pitchFamily="34" charset="-52"/>
                <a:cs typeface="Arial" panose="020B0604020202020204" pitchFamily="34" charset="0"/>
              </a:rPr>
              <a:t>                         </a:t>
            </a:r>
            <a:r>
              <a:rPr lang="ru-RU" altLang="en-US" sz="1400" kern="0" dirty="0" smtClean="0">
                <a:solidFill>
                  <a:srgbClr val="B9A657"/>
                </a:solidFill>
                <a:latin typeface="Arial" panose="020B0604020202020204" pitchFamily="34" charset="0"/>
                <a:ea typeface="Rosatom" panose="020B0503040504020204" pitchFamily="34" charset="-52"/>
                <a:cs typeface="Arial" panose="020B0604020202020204" pitchFamily="34" charset="0"/>
              </a:rPr>
              <a:t>»</a:t>
            </a:r>
            <a:endParaRPr lang="ru-RU" altLang="en-US" sz="1400" kern="0" dirty="0">
              <a:solidFill>
                <a:srgbClr val="B9A657"/>
              </a:solidFill>
              <a:latin typeface="Arial" panose="020B0604020202020204" pitchFamily="34" charset="0"/>
              <a:ea typeface="Rosatom" panose="020B0503040504020204" pitchFamily="34" charset="-52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65780" y="869060"/>
            <a:ext cx="274942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7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b="1" dirty="0">
                <a:solidFill>
                  <a:srgbClr val="002060"/>
                </a:solidFill>
              </a:rPr>
              <a:t>Соответствие </a:t>
            </a:r>
            <a:r>
              <a:rPr lang="ru-RU" b="1" dirty="0" smtClean="0">
                <a:solidFill>
                  <a:srgbClr val="002060"/>
                </a:solidFill>
              </a:rPr>
              <a:t>стратегическим целям </a:t>
            </a:r>
            <a:r>
              <a:rPr lang="ru-RU" b="1" dirty="0">
                <a:solidFill>
                  <a:srgbClr val="002060"/>
                </a:solidFill>
              </a:rPr>
              <a:t>Росатома: 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Повышение доли на международных рынках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Снижение себестоимости продукции и сроков протекания </a:t>
            </a:r>
            <a:r>
              <a:rPr lang="ru-RU" dirty="0" smtClean="0">
                <a:solidFill>
                  <a:srgbClr val="002060"/>
                </a:solidFill>
              </a:rPr>
              <a:t>процессов;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Новые </a:t>
            </a:r>
            <a:r>
              <a:rPr lang="ru-RU" dirty="0">
                <a:solidFill>
                  <a:srgbClr val="002060"/>
                </a:solidFill>
              </a:rPr>
              <a:t>продукты для российского и международного рынков;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Достижение глобального лидерства в ряде передовых </a:t>
            </a:r>
            <a:r>
              <a:rPr lang="ru-RU" dirty="0" smtClean="0">
                <a:solidFill>
                  <a:srgbClr val="002060"/>
                </a:solidFill>
              </a:rPr>
              <a:t>технологий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153149" y="1099480"/>
            <a:ext cx="151619" cy="142077"/>
          </a:xfrm>
          <a:prstGeom prst="rect">
            <a:avLst/>
          </a:prstGeom>
          <a:noFill/>
          <a:ln>
            <a:solidFill>
              <a:srgbClr val="B9A6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149070" y="1375068"/>
            <a:ext cx="151619" cy="142077"/>
          </a:xfrm>
          <a:prstGeom prst="rect">
            <a:avLst/>
          </a:prstGeom>
          <a:noFill/>
          <a:ln>
            <a:solidFill>
              <a:srgbClr val="B9A6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149070" y="1650656"/>
            <a:ext cx="151619" cy="142077"/>
          </a:xfrm>
          <a:prstGeom prst="rect">
            <a:avLst/>
          </a:prstGeom>
          <a:noFill/>
          <a:ln>
            <a:solidFill>
              <a:srgbClr val="B9A6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149070" y="1916558"/>
            <a:ext cx="151619" cy="142077"/>
          </a:xfrm>
          <a:prstGeom prst="rect">
            <a:avLst/>
          </a:prstGeom>
          <a:noFill/>
          <a:ln>
            <a:solidFill>
              <a:srgbClr val="B9A6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632618"/>
              </p:ext>
            </p:extLst>
          </p:nvPr>
        </p:nvGraphicFramePr>
        <p:xfrm>
          <a:off x="5639151" y="6251466"/>
          <a:ext cx="5756941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7165">
                  <a:extLst>
                    <a:ext uri="{9D8B030D-6E8A-4147-A177-3AD203B41FA5}">
                      <a16:colId xmlns:a16="http://schemas.microsoft.com/office/drawing/2014/main" val="3939504033"/>
                    </a:ext>
                  </a:extLst>
                </a:gridCol>
                <a:gridCol w="1100796">
                  <a:extLst>
                    <a:ext uri="{9D8B030D-6E8A-4147-A177-3AD203B41FA5}">
                      <a16:colId xmlns:a16="http://schemas.microsoft.com/office/drawing/2014/main" val="1198940329"/>
                    </a:ext>
                  </a:extLst>
                </a:gridCol>
                <a:gridCol w="1918980">
                  <a:extLst>
                    <a:ext uri="{9D8B030D-6E8A-4147-A177-3AD203B41FA5}">
                      <a16:colId xmlns:a16="http://schemas.microsoft.com/office/drawing/2014/main" val="1856892609"/>
                    </a:ext>
                  </a:extLst>
                </a:gridCol>
              </a:tblGrid>
              <a:tr h="180343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700" b="1" dirty="0" smtClean="0">
                          <a:solidFill>
                            <a:srgbClr val="002060"/>
                          </a:solidFill>
                          <a:latin typeface="+mn-lt"/>
                          <a:cs typeface="ヒラギノ角ゴ Pro W3"/>
                        </a:rPr>
                        <a:t>_____________________________________________________</a:t>
                      </a:r>
                    </a:p>
                    <a:p>
                      <a:pPr algn="ctr"/>
                      <a:r>
                        <a:rPr lang="ru-RU" altLang="ru-RU" sz="700" b="1" dirty="0" smtClean="0">
                          <a:solidFill>
                            <a:srgbClr val="002060"/>
                          </a:solidFill>
                          <a:latin typeface="+mn-lt"/>
                          <a:cs typeface="ヒラギノ角ゴ Pro W3"/>
                        </a:rPr>
                        <a:t> </a:t>
                      </a:r>
                      <a:r>
                        <a:rPr lang="en-US" altLang="ru-RU" sz="700" b="1" dirty="0" smtClean="0">
                          <a:solidFill>
                            <a:srgbClr val="002060"/>
                          </a:solidFill>
                          <a:latin typeface="+mn-lt"/>
                          <a:cs typeface="ヒラギノ角ゴ Pro W3"/>
                        </a:rPr>
                        <a:t>(</a:t>
                      </a:r>
                      <a:r>
                        <a:rPr lang="ru-RU" altLang="ru-RU" sz="700" b="1" dirty="0" smtClean="0">
                          <a:solidFill>
                            <a:srgbClr val="002060"/>
                          </a:solidFill>
                          <a:latin typeface="+mn-lt"/>
                          <a:cs typeface="ヒラギノ角ゴ Pro W3"/>
                        </a:rPr>
                        <a:t>должность непосредственного руководителя</a:t>
                      </a:r>
                      <a:r>
                        <a:rPr lang="ru-RU" altLang="ru-RU" sz="700" b="1" baseline="0" dirty="0" smtClean="0">
                          <a:solidFill>
                            <a:srgbClr val="002060"/>
                          </a:solidFill>
                          <a:latin typeface="+mn-lt"/>
                          <a:cs typeface="ヒラギノ角ゴ Pro W3"/>
                        </a:rPr>
                        <a:t> / выдвигающего номинанта</a:t>
                      </a:r>
                      <a:r>
                        <a:rPr lang="ru-RU" altLang="ru-RU" sz="700" b="1" dirty="0" smtClean="0">
                          <a:solidFill>
                            <a:srgbClr val="002060"/>
                          </a:solidFill>
                          <a:latin typeface="+mn-lt"/>
                          <a:cs typeface="ヒラギノ角ゴ Pro W3"/>
                        </a:rPr>
                        <a:t> ) </a:t>
                      </a:r>
                      <a:endParaRPr lang="ru-RU" sz="7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dirty="0" smtClean="0">
                          <a:solidFill>
                            <a:srgbClr val="002060"/>
                          </a:solidFill>
                        </a:rPr>
                        <a:t>____________________</a:t>
                      </a:r>
                    </a:p>
                    <a:p>
                      <a:pPr algn="ctr"/>
                      <a:r>
                        <a:rPr lang="ru-RU" sz="700" b="1" dirty="0" smtClean="0">
                          <a:solidFill>
                            <a:srgbClr val="002060"/>
                          </a:solidFill>
                        </a:rPr>
                        <a:t>(подпись)</a:t>
                      </a:r>
                      <a:endParaRPr lang="ru-RU" sz="7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dirty="0" smtClean="0">
                          <a:solidFill>
                            <a:srgbClr val="002060"/>
                          </a:solidFill>
                        </a:rPr>
                        <a:t>_______________________________________</a:t>
                      </a:r>
                    </a:p>
                    <a:p>
                      <a:pPr algn="ctr"/>
                      <a:r>
                        <a:rPr lang="ru-RU" sz="700" b="1" dirty="0" smtClean="0">
                          <a:solidFill>
                            <a:srgbClr val="002060"/>
                          </a:solidFill>
                        </a:rPr>
                        <a:t>(фамилия и инициалы)</a:t>
                      </a:r>
                      <a:endParaRPr lang="ru-RU" sz="7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837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52527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177</Words>
  <Application>Microsoft Office PowerPoint</Application>
  <PresentationFormat>Широкоэкранный</PresentationFormat>
  <Paragraphs>44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MS PGothic</vt:lpstr>
      <vt:lpstr>Arial</vt:lpstr>
      <vt:lpstr>Calibri</vt:lpstr>
      <vt:lpstr>Calibri Light</vt:lpstr>
      <vt:lpstr>Rosatom</vt:lpstr>
      <vt:lpstr>ヒラギノ角ゴ Pro W3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Калинина Дина Александровна</dc:creator>
  <cp:lastModifiedBy>TK069-3336 - z69030</cp:lastModifiedBy>
  <cp:revision>85</cp:revision>
  <dcterms:created xsi:type="dcterms:W3CDTF">2021-11-25T12:29:11Z</dcterms:created>
  <dcterms:modified xsi:type="dcterms:W3CDTF">2022-01-26T07:54:20Z</dcterms:modified>
</cp:coreProperties>
</file>