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фанасьев" initials="АДВ" lastIdx="8" clrIdx="0">
    <p:extLst>
      <p:ext uri="{19B8F6BF-5375-455C-9EA6-DF929625EA0E}">
        <p15:presenceInfo xmlns:p15="http://schemas.microsoft.com/office/powerpoint/2012/main" userId="Афанасьев" providerId="None"/>
      </p:ext>
    </p:extLst>
  </p:cmAuthor>
  <p:cmAuthor id="2" name="Пользователь Windows" initials="ПW" lastIdx="1" clrIdx="1">
    <p:extLst>
      <p:ext uri="{19B8F6BF-5375-455C-9EA6-DF929625EA0E}">
        <p15:presenceInfo xmlns:p15="http://schemas.microsoft.com/office/powerpoint/2012/main" userId="517a704b410c4c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A657"/>
    <a:srgbClr val="A99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 autoAdjust="0"/>
    <p:restoredTop sz="94784" autoAdjust="0"/>
  </p:normalViewPr>
  <p:slideViewPr>
    <p:cSldViewPr snapToGrid="0">
      <p:cViewPr varScale="1">
        <p:scale>
          <a:sx n="77" d="100"/>
          <a:sy n="77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9DC92-411F-4A12-83FF-F7F7C0E2C40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A4F6C-FE60-43BE-AED7-5C54A54CE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39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A4F6C-FE60-43BE-AED7-5C54A54CEC3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20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93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03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0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9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49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37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27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28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2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9105B-4B60-40BD-B8EC-5699E9EB682B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4D74-9849-4D52-915B-F2A0B2954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32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EC1F03-B64E-4D15-A11A-A582B1ACFB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1" y="0"/>
            <a:ext cx="674739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F7E9700-B44A-4157-B303-76EB80BD61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1608468" y="129689"/>
            <a:ext cx="445393" cy="932026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608467" y="6363186"/>
            <a:ext cx="4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6264D74-9849-4D52-915B-F2A0B29544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87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>
            <a:extLst>
              <a:ext uri="{FF2B5EF4-FFF2-40B4-BE49-F238E27FC236}">
                <a16:creationId xmlns:a16="http://schemas.microsoft.com/office/drawing/2014/main" id="{06C39EE4-648D-4AE5-B60F-6728D8D8F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22" y="235746"/>
            <a:ext cx="5486357" cy="44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en-US" sz="1400" kern="0" dirty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НОМИНАЦИЯ</a:t>
            </a:r>
            <a:r>
              <a:rPr lang="ru-RU" altLang="en-US" sz="1400" b="0" kern="0" dirty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 </a:t>
            </a:r>
            <a:r>
              <a:rPr lang="ru-RU" altLang="en-US" sz="1400" kern="0" dirty="0" smtClean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«</a:t>
            </a:r>
            <a:r>
              <a:rPr lang="ru-RU" altLang="en-US" sz="1400" kern="0" dirty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 </a:t>
            </a:r>
            <a:r>
              <a:rPr lang="ru-RU" altLang="en-US" sz="1400" kern="0" dirty="0" smtClean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                 </a:t>
            </a:r>
            <a:r>
              <a:rPr lang="ru-RU" altLang="en-US" sz="1400" kern="0" dirty="0" smtClean="0">
                <a:solidFill>
                  <a:srgbClr val="B9A657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»</a:t>
            </a:r>
            <a:endParaRPr lang="ru-RU" altLang="en-US" sz="1400" kern="0" dirty="0">
              <a:solidFill>
                <a:srgbClr val="B9A657"/>
              </a:solidFill>
              <a:latin typeface="Arial" panose="020B0604020202020204" pitchFamily="34" charset="0"/>
              <a:ea typeface="Rosatom" panose="020B0503040504020204" pitchFamily="34" charset="-52"/>
              <a:cs typeface="Arial" panose="020B0604020202020204" pitchFamily="34" charset="0"/>
            </a:endParaRPr>
          </a:p>
        </p:txBody>
      </p:sp>
      <p:sp>
        <p:nvSpPr>
          <p:cNvPr id="58" name="Заголовок 1">
            <a:extLst>
              <a:ext uri="{FF2B5EF4-FFF2-40B4-BE49-F238E27FC236}">
                <a16:creationId xmlns:a16="http://schemas.microsoft.com/office/drawing/2014/main" id="{9CA43E09-BE39-4A8A-84C2-D2B93568A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94" y="974339"/>
            <a:ext cx="2840793" cy="33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en-US" sz="1400" kern="0" dirty="0">
                <a:solidFill>
                  <a:srgbClr val="002060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НАЗВАНИЕ КОМАНДЫ</a:t>
            </a:r>
          </a:p>
        </p:txBody>
      </p:sp>
      <p:sp>
        <p:nvSpPr>
          <p:cNvPr id="86" name="Заголовок 1">
            <a:extLst>
              <a:ext uri="{FF2B5EF4-FFF2-40B4-BE49-F238E27FC236}">
                <a16:creationId xmlns:a16="http://schemas.microsoft.com/office/drawing/2014/main" id="{12324E56-403C-4F41-99BB-8D453962D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95" y="1432373"/>
            <a:ext cx="773405" cy="19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en-US" sz="1000" b="0" kern="0" dirty="0">
                <a:solidFill>
                  <a:srgbClr val="002060"/>
                </a:solidFill>
                <a:latin typeface="Arial" panose="020B0604020202020204" pitchFamily="34" charset="0"/>
                <a:ea typeface="Rosatom" panose="020B0503040504020204" pitchFamily="34" charset="-52"/>
                <a:cs typeface="Arial" panose="020B0604020202020204" pitchFamily="34" charset="0"/>
              </a:rPr>
              <a:t>Дивизион</a:t>
            </a:r>
          </a:p>
        </p:txBody>
      </p:sp>
      <p:sp>
        <p:nvSpPr>
          <p:cNvPr id="88" name="TextBox 35">
            <a:extLst>
              <a:ext uri="{FF2B5EF4-FFF2-40B4-BE49-F238E27FC236}">
                <a16:creationId xmlns:a16="http://schemas.microsoft.com/office/drawing/2014/main" id="{6FC7E6F0-CDAD-4E98-9FF8-1061E92F7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51" y="960835"/>
            <a:ext cx="4615997" cy="951734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lIns="46800"/>
          <a:lstStyle>
            <a:lvl1pPr>
              <a:defRPr sz="16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4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ru-RU" sz="800" dirty="0">
                <a:solidFill>
                  <a:srgbClr val="B9A657"/>
                </a:solidFill>
              </a:rPr>
              <a:t>СУТЬ ДОСТИЖЕНИЯ</a:t>
            </a:r>
          </a:p>
          <a:p>
            <a:pPr>
              <a:spcAft>
                <a:spcPts val="600"/>
              </a:spcAft>
              <a:defRPr/>
            </a:pPr>
            <a:r>
              <a:rPr lang="ru-RU" altLang="ru-RU" sz="800" dirty="0" smtClean="0">
                <a:solidFill>
                  <a:srgbClr val="002060"/>
                </a:solidFill>
                <a:ea typeface="MS PGothic" pitchFamily="34" charset="-128"/>
              </a:rPr>
              <a:t>К</a:t>
            </a:r>
            <a:r>
              <a:rPr lang="ru-RU" altLang="ru-RU" sz="800" b="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раткое </a:t>
            </a:r>
            <a:r>
              <a:rPr lang="ru-RU" altLang="ru-RU" sz="800" b="0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описание</a:t>
            </a:r>
            <a:endParaRPr lang="ru-RU" sz="800" b="0" dirty="0">
              <a:solidFill>
                <a:srgbClr val="B9A657"/>
              </a:solidFill>
              <a:cs typeface="Arial" panose="020B0604020202020204" pitchFamily="34" charset="0"/>
            </a:endParaRPr>
          </a:p>
        </p:txBody>
      </p:sp>
      <p:sp>
        <p:nvSpPr>
          <p:cNvPr id="89" name="TextBox 35">
            <a:extLst>
              <a:ext uri="{FF2B5EF4-FFF2-40B4-BE49-F238E27FC236}">
                <a16:creationId xmlns:a16="http://schemas.microsoft.com/office/drawing/2014/main" id="{4EF58998-1415-48DA-9747-A3A9358B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50" y="2039528"/>
            <a:ext cx="4615997" cy="951734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lIns="46800"/>
          <a:lstStyle>
            <a:lvl1pPr>
              <a:defRPr sz="16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4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ru-RU" sz="800" cap="all" dirty="0">
                <a:solidFill>
                  <a:srgbClr val="B9A657"/>
                </a:solidFill>
              </a:rPr>
              <a:t>Участие в проекте двух и более дивизионов/организаций/подразделений</a:t>
            </a:r>
          </a:p>
          <a:p>
            <a:pPr>
              <a:spcAft>
                <a:spcPts val="600"/>
              </a:spcAft>
              <a:defRPr/>
            </a:pPr>
            <a:r>
              <a:rPr lang="ru-RU" altLang="ru-RU" sz="800" dirty="0">
                <a:solidFill>
                  <a:srgbClr val="002060"/>
                </a:solidFill>
                <a:ea typeface="MS PGothic" pitchFamily="34" charset="-128"/>
              </a:rPr>
              <a:t>К</a:t>
            </a:r>
            <a:r>
              <a:rPr lang="ru-RU" altLang="ru-RU" sz="800" b="0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раткое описание</a:t>
            </a:r>
            <a:endParaRPr lang="ru-RU" sz="800" b="0" dirty="0">
              <a:solidFill>
                <a:srgbClr val="B9A657"/>
              </a:solidFill>
              <a:cs typeface="Arial" panose="020B0604020202020204" pitchFamily="34" charset="0"/>
            </a:endParaRPr>
          </a:p>
        </p:txBody>
      </p:sp>
      <p:sp>
        <p:nvSpPr>
          <p:cNvPr id="90" name="TextBox 35">
            <a:extLst>
              <a:ext uri="{FF2B5EF4-FFF2-40B4-BE49-F238E27FC236}">
                <a16:creationId xmlns:a16="http://schemas.microsoft.com/office/drawing/2014/main" id="{638467E2-36D3-4D80-A340-E392D1AFA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49" y="3086136"/>
            <a:ext cx="4615997" cy="951734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lIns="46800"/>
          <a:lstStyle>
            <a:lvl1pPr>
              <a:defRPr sz="16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4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ru-RU" sz="800" cap="all" dirty="0">
                <a:solidFill>
                  <a:srgbClr val="B9A657"/>
                </a:solidFill>
              </a:rPr>
              <a:t>Работа в единой команде для достижения результата</a:t>
            </a:r>
          </a:p>
          <a:p>
            <a:pPr>
              <a:spcAft>
                <a:spcPts val="600"/>
              </a:spcAft>
              <a:defRPr/>
            </a:pPr>
            <a:r>
              <a:rPr lang="ru-RU" altLang="ru-RU" sz="800" dirty="0">
                <a:solidFill>
                  <a:srgbClr val="002060"/>
                </a:solidFill>
                <a:ea typeface="MS PGothic" pitchFamily="34" charset="-128"/>
              </a:rPr>
              <a:t>К</a:t>
            </a:r>
            <a:r>
              <a:rPr lang="ru-RU" altLang="ru-RU" sz="800" b="0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раткое описание</a:t>
            </a:r>
            <a:endParaRPr lang="ru-RU" sz="800" b="0" dirty="0">
              <a:solidFill>
                <a:srgbClr val="B9A657"/>
              </a:solidFill>
              <a:cs typeface="Arial" panose="020B0604020202020204" pitchFamily="34" charset="0"/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2666E5B7-19B8-45E1-99C1-AF3F8CCFB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17261" y="0"/>
            <a:ext cx="674738" cy="685800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562639" y="793736"/>
            <a:ext cx="274942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Соответствие </a:t>
            </a:r>
            <a:r>
              <a:rPr lang="ru-RU" b="1" dirty="0" smtClean="0">
                <a:solidFill>
                  <a:srgbClr val="002060"/>
                </a:solidFill>
              </a:rPr>
              <a:t>стратегическим целям </a:t>
            </a:r>
            <a:r>
              <a:rPr lang="ru-RU" b="1" dirty="0">
                <a:solidFill>
                  <a:srgbClr val="002060"/>
                </a:solidFill>
              </a:rPr>
              <a:t>Росатома: 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Повышение доли на международных рынках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Снижение себестоимости продукции и сроков протекания </a:t>
            </a:r>
            <a:r>
              <a:rPr lang="ru-RU" dirty="0" smtClean="0">
                <a:solidFill>
                  <a:srgbClr val="002060"/>
                </a:solidFill>
              </a:rPr>
              <a:t>процессов;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Новые </a:t>
            </a:r>
            <a:r>
              <a:rPr lang="ru-RU" dirty="0">
                <a:solidFill>
                  <a:srgbClr val="002060"/>
                </a:solidFill>
              </a:rPr>
              <a:t>продукты для российского и международного рынков;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Достижение глобального лидерства в ряде передовых </a:t>
            </a:r>
            <a:r>
              <a:rPr lang="ru-RU" dirty="0" smtClean="0">
                <a:solidFill>
                  <a:srgbClr val="002060"/>
                </a:solidFill>
              </a:rPr>
              <a:t>технологий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376382" y="1057030"/>
            <a:ext cx="151619" cy="142077"/>
          </a:xfrm>
          <a:prstGeom prst="rect">
            <a:avLst/>
          </a:prstGeom>
          <a:noFill/>
          <a:ln>
            <a:solidFill>
              <a:srgbClr val="B9A6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695" y="1303243"/>
            <a:ext cx="151619" cy="142077"/>
          </a:xfrm>
          <a:prstGeom prst="rect">
            <a:avLst/>
          </a:prstGeom>
          <a:noFill/>
          <a:ln>
            <a:solidFill>
              <a:srgbClr val="B9A6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386986" y="1563681"/>
            <a:ext cx="151619" cy="142077"/>
          </a:xfrm>
          <a:prstGeom prst="rect">
            <a:avLst/>
          </a:prstGeom>
          <a:noFill/>
          <a:ln>
            <a:solidFill>
              <a:srgbClr val="B9A6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395162" y="1841187"/>
            <a:ext cx="151619" cy="142077"/>
          </a:xfrm>
          <a:prstGeom prst="rect">
            <a:avLst/>
          </a:prstGeom>
          <a:noFill/>
          <a:ln>
            <a:solidFill>
              <a:srgbClr val="B9A6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298935" y="2394396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1509033" y="2378007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2719771" y="2394012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3939754" y="2367156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5159098" y="2367156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303003" y="3545811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5159098" y="3459068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1532005" y="3531580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2716250" y="3545811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CB5EFEE-71F5-4A56-9156-E445E0F0F88B}"/>
              </a:ext>
            </a:extLst>
          </p:cNvPr>
          <p:cNvSpPr txBox="1">
            <a:spLocks noChangeAspect="1"/>
          </p:cNvSpPr>
          <p:nvPr/>
        </p:nvSpPr>
        <p:spPr>
          <a:xfrm>
            <a:off x="3930096" y="3493854"/>
            <a:ext cx="905991" cy="942580"/>
          </a:xfrm>
          <a:prstGeom prst="rect">
            <a:avLst/>
          </a:prstGeom>
          <a:noFill/>
          <a:ln>
            <a:solidFill>
              <a:srgbClr val="7A848A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ru-RU" sz="1000" b="0" dirty="0">
                <a:solidFill>
                  <a:srgbClr val="7A848A"/>
                </a:solidFill>
                <a:latin typeface="+mn-lt"/>
                <a:ea typeface="ヒラギノ角ゴ Pro W3" charset="0"/>
                <a:cs typeface="Arial" charset="0"/>
              </a:rPr>
              <a:t>Цветное фото номинанта</a:t>
            </a:r>
          </a:p>
        </p:txBody>
      </p:sp>
      <p:graphicFrame>
        <p:nvGraphicFramePr>
          <p:cNvPr id="56" name="Таблица 2">
            <a:extLst>
              <a:ext uri="{FF2B5EF4-FFF2-40B4-BE49-F238E27FC236}">
                <a16:creationId xmlns:a16="http://schemas.microsoft.com/office/drawing/2014/main" id="{9D624274-7D04-4B24-AB31-A442AE93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090324"/>
              </p:ext>
            </p:extLst>
          </p:nvPr>
        </p:nvGraphicFramePr>
        <p:xfrm>
          <a:off x="298935" y="4649542"/>
          <a:ext cx="5797068" cy="198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267">
                  <a:extLst>
                    <a:ext uri="{9D8B030D-6E8A-4147-A177-3AD203B41FA5}">
                      <a16:colId xmlns:a16="http://schemas.microsoft.com/office/drawing/2014/main" val="2637947792"/>
                    </a:ext>
                  </a:extLst>
                </a:gridCol>
                <a:gridCol w="1449267">
                  <a:extLst>
                    <a:ext uri="{9D8B030D-6E8A-4147-A177-3AD203B41FA5}">
                      <a16:colId xmlns:a16="http://schemas.microsoft.com/office/drawing/2014/main" val="858576079"/>
                    </a:ext>
                  </a:extLst>
                </a:gridCol>
                <a:gridCol w="1449267">
                  <a:extLst>
                    <a:ext uri="{9D8B030D-6E8A-4147-A177-3AD203B41FA5}">
                      <a16:colId xmlns:a16="http://schemas.microsoft.com/office/drawing/2014/main" val="1383944390"/>
                    </a:ext>
                  </a:extLst>
                </a:gridCol>
                <a:gridCol w="1449267">
                  <a:extLst>
                    <a:ext uri="{9D8B030D-6E8A-4147-A177-3AD203B41FA5}">
                      <a16:colId xmlns:a16="http://schemas.microsoft.com/office/drawing/2014/main" val="828629247"/>
                    </a:ext>
                  </a:extLst>
                </a:gridCol>
              </a:tblGrid>
              <a:tr h="185008">
                <a:tc>
                  <a:txBody>
                    <a:bodyPr/>
                    <a:lstStyle/>
                    <a:p>
                      <a:pPr algn="ctr"/>
                      <a:r>
                        <a:rPr lang="ru-RU" sz="750" dirty="0">
                          <a:solidFill>
                            <a:srgbClr val="B9A6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ФИО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50" dirty="0">
                          <a:solidFill>
                            <a:srgbClr val="B9A6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ПРЕДПРИЯТИЕ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50" dirty="0">
                          <a:solidFill>
                            <a:srgbClr val="B9A6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ДОЛЖНОСТЬ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50" dirty="0">
                          <a:solidFill>
                            <a:srgbClr val="B9A6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Д.Р.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211677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1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1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1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A6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57466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2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066383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3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052863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4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46622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5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5 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787747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6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62920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7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226728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8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078896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9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311903"/>
                  </a:ext>
                </a:extLst>
              </a:tr>
              <a:tr h="180369">
                <a:tc>
                  <a:txBody>
                    <a:bodyPr/>
                    <a:lstStyle/>
                    <a:p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Финалист 10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Предприятие 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50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Должность 10</a:t>
                      </a:r>
                      <a:endParaRPr lang="ru-RU" sz="75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641107"/>
                  </a:ext>
                </a:extLst>
              </a:tr>
            </a:tbl>
          </a:graphicData>
        </a:graphic>
      </p:graphicFrame>
      <p:sp>
        <p:nvSpPr>
          <p:cNvPr id="28" name="TextBox 35">
            <a:extLst>
              <a:ext uri="{FF2B5EF4-FFF2-40B4-BE49-F238E27FC236}">
                <a16:creationId xmlns:a16="http://schemas.microsoft.com/office/drawing/2014/main" id="{3F8EFAE4-8560-7C40-BF77-AAF8F806D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49" y="4136561"/>
            <a:ext cx="4615997" cy="1138919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lIns="46800"/>
          <a:lstStyle>
            <a:lvl1pPr>
              <a:defRPr sz="16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400">
                <a:solidFill>
                  <a:srgbClr val="37464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altLang="ru-RU" sz="800" dirty="0" smtClean="0">
                <a:solidFill>
                  <a:srgbClr val="B9A657"/>
                </a:solidFill>
              </a:rPr>
              <a:t>ДОПОЛНИТЕЛЬНЫЕ КРИТЕРИЙ. </a:t>
            </a:r>
          </a:p>
          <a:p>
            <a:pPr marL="228600" lvl="0" indent="-228600">
              <a:buAutoNum type="arabicPeriod"/>
            </a:pPr>
            <a:r>
              <a:rPr lang="ru-RU" sz="800" cap="all" dirty="0" smtClean="0">
                <a:solidFill>
                  <a:srgbClr val="B9A657"/>
                </a:solidFill>
              </a:rPr>
              <a:t>Реализация </a:t>
            </a:r>
            <a:r>
              <a:rPr lang="ru-RU" sz="800" cap="all" dirty="0">
                <a:solidFill>
                  <a:srgbClr val="B9A657"/>
                </a:solidFill>
              </a:rPr>
              <a:t>проектов или инициатив с использованием цифровых </a:t>
            </a:r>
            <a:r>
              <a:rPr lang="ru-RU" sz="800" cap="all" dirty="0" smtClean="0">
                <a:solidFill>
                  <a:srgbClr val="B9A657"/>
                </a:solidFill>
              </a:rPr>
              <a:t>технологий; </a:t>
            </a:r>
          </a:p>
          <a:p>
            <a:pPr marL="228600" lvl="0" indent="-228600">
              <a:buAutoNum type="arabicPeriod"/>
            </a:pPr>
            <a:r>
              <a:rPr lang="ru-RU" altLang="ru-RU" sz="800" cap="all" dirty="0" err="1" smtClean="0">
                <a:solidFill>
                  <a:srgbClr val="B9A657"/>
                </a:solidFill>
              </a:rPr>
              <a:t>Тиражируемость</a:t>
            </a:r>
            <a:endParaRPr lang="ru-RU" altLang="ru-RU" sz="800" cap="all" dirty="0">
              <a:solidFill>
                <a:srgbClr val="B9A657"/>
              </a:solidFill>
            </a:endParaRPr>
          </a:p>
          <a:p>
            <a:pPr>
              <a:defRPr/>
            </a:pPr>
            <a:endParaRPr lang="ru-RU" sz="800" cap="all" dirty="0">
              <a:solidFill>
                <a:srgbClr val="B9A657"/>
              </a:solidFill>
            </a:endParaRPr>
          </a:p>
          <a:p>
            <a:pPr algn="just">
              <a:tabLst>
                <a:tab pos="201295" algn="l"/>
                <a:tab pos="228600" algn="l"/>
                <a:tab pos="630555" algn="l"/>
              </a:tabLst>
              <a:defRPr/>
            </a:pPr>
            <a:r>
              <a:rPr lang="ru-RU" altLang="ru-RU" sz="800" dirty="0">
                <a:solidFill>
                  <a:srgbClr val="002060"/>
                </a:solidFill>
                <a:ea typeface="MS PGothic" pitchFamily="34" charset="-128"/>
              </a:rPr>
              <a:t>Краткое описание</a:t>
            </a:r>
            <a:endParaRPr lang="ru-RU" sz="800" dirty="0">
              <a:solidFill>
                <a:srgbClr val="B9A657"/>
              </a:solidFill>
            </a:endParaRPr>
          </a:p>
          <a:p>
            <a:pPr lvl="0" algn="just">
              <a:tabLst>
                <a:tab pos="201295" algn="l"/>
                <a:tab pos="228600" algn="l"/>
                <a:tab pos="630555" algn="l"/>
              </a:tabLst>
              <a:defRPr/>
            </a:pPr>
            <a:endParaRPr lang="ru-RU" sz="800" b="0" dirty="0">
              <a:solidFill>
                <a:srgbClr val="B9A657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758831"/>
              </p:ext>
            </p:extLst>
          </p:nvPr>
        </p:nvGraphicFramePr>
        <p:xfrm>
          <a:off x="6441507" y="6150199"/>
          <a:ext cx="5075754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291">
                  <a:extLst>
                    <a:ext uri="{9D8B030D-6E8A-4147-A177-3AD203B41FA5}">
                      <a16:colId xmlns:a16="http://schemas.microsoft.com/office/drawing/2014/main" val="736659472"/>
                    </a:ext>
                  </a:extLst>
                </a:gridCol>
                <a:gridCol w="970545">
                  <a:extLst>
                    <a:ext uri="{9D8B030D-6E8A-4147-A177-3AD203B41FA5}">
                      <a16:colId xmlns:a16="http://schemas.microsoft.com/office/drawing/2014/main" val="1104365264"/>
                    </a:ext>
                  </a:extLst>
                </a:gridCol>
                <a:gridCol w="1691918">
                  <a:extLst>
                    <a:ext uri="{9D8B030D-6E8A-4147-A177-3AD203B41FA5}">
                      <a16:colId xmlns:a16="http://schemas.microsoft.com/office/drawing/2014/main" val="1474062428"/>
                    </a:ext>
                  </a:extLst>
                </a:gridCol>
              </a:tblGrid>
              <a:tr h="180343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700" b="1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__________________________________________________</a:t>
                      </a:r>
                    </a:p>
                    <a:p>
                      <a:pPr algn="ctr"/>
                      <a:r>
                        <a:rPr lang="ru-RU" altLang="ru-RU" sz="700" b="1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 </a:t>
                      </a:r>
                      <a:r>
                        <a:rPr lang="en-US" altLang="ru-RU" sz="700" b="1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(</a:t>
                      </a:r>
                      <a:r>
                        <a:rPr lang="ru-RU" altLang="ru-RU" sz="700" b="1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должность непосредственного руководителя</a:t>
                      </a:r>
                      <a:r>
                        <a:rPr lang="ru-RU" altLang="ru-RU" sz="700" b="1" baseline="0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 / выдвигающего номинанта</a:t>
                      </a:r>
                      <a:r>
                        <a:rPr lang="ru-RU" altLang="ru-RU" sz="700" b="1" dirty="0" smtClean="0">
                          <a:solidFill>
                            <a:srgbClr val="002060"/>
                          </a:solidFill>
                          <a:latin typeface="+mn-lt"/>
                          <a:cs typeface="ヒラギノ角ゴ Pro W3"/>
                        </a:rPr>
                        <a:t> ) </a:t>
                      </a:r>
                      <a:endParaRPr lang="ru-RU" sz="7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002060"/>
                          </a:solidFill>
                        </a:rPr>
                        <a:t>_________________</a:t>
                      </a:r>
                    </a:p>
                    <a:p>
                      <a:pPr algn="ctr"/>
                      <a:r>
                        <a:rPr lang="ru-RU" sz="700" b="1" dirty="0" smtClean="0">
                          <a:solidFill>
                            <a:srgbClr val="002060"/>
                          </a:solidFill>
                        </a:rPr>
                        <a:t>(подпись)</a:t>
                      </a:r>
                      <a:endParaRPr lang="ru-RU" sz="7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002060"/>
                          </a:solidFill>
                        </a:rPr>
                        <a:t>_________________________________</a:t>
                      </a:r>
                    </a:p>
                    <a:p>
                      <a:pPr algn="ctr"/>
                      <a:r>
                        <a:rPr lang="ru-RU" sz="700" b="1" dirty="0" smtClean="0">
                          <a:solidFill>
                            <a:srgbClr val="002060"/>
                          </a:solidFill>
                        </a:rPr>
                        <a:t>(фамилия и инициалы)</a:t>
                      </a:r>
                      <a:endParaRPr lang="ru-RU" sz="7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93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998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194</Words>
  <Application>Microsoft Office PowerPoint</Application>
  <PresentationFormat>Широкоэкранный</PresentationFormat>
  <Paragraphs>74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Rosatom</vt:lpstr>
      <vt:lpstr>ヒラギノ角ゴ Pro W3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Калинина Дина Александровна</dc:creator>
  <cp:lastModifiedBy>TK069-3336 - z69030</cp:lastModifiedBy>
  <cp:revision>131</cp:revision>
  <dcterms:created xsi:type="dcterms:W3CDTF">2021-11-25T12:29:11Z</dcterms:created>
  <dcterms:modified xsi:type="dcterms:W3CDTF">2022-01-26T07:56:08Z</dcterms:modified>
</cp:coreProperties>
</file>